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7AE33E-C65F-46E1-BCF5-8EB4E30509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D41ACE6-B627-4DE6-A129-A5381DF405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710D33E-B624-4015-9B92-22292C8B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67000D5-17DC-4D37-BEF1-D0073510D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C8CE574-F31A-4012-BA5D-C6ED9C5E8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088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3D638C-1669-4D0D-AC72-D6A48E1C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A197FC-3268-4F92-904F-00CA77C62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C87C7DE-C7AD-45C4-88A9-F05195722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9CC417C-B26C-470B-8DE2-DBFCDA731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392C87-DF68-4767-9BF6-3E64840AD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87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DEFE43-793B-46E1-9E3E-8C101B4BF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04FDC10-F3BE-4D65-B626-5EAF9F08A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6456488-595B-46A1-812E-15688E370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9213A9-5661-4EB0-ABD8-5004574C1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1620F10-6E1B-44DD-BF3C-62087EFA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384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700B01-8091-4EB6-8765-CACED14B8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2F360E-63C6-4991-BB5D-7B5E4C897B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49414B4-A48B-4E11-B44D-60E42FE15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F3D3416-1CA0-4561-8EB9-9C356F05D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917D078-4876-4239-AC20-A597E665B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ACC10A-2787-4D22-885E-D8A1F0E5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1475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FD8DC0-0596-406C-8AD9-476CA342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166ECA4-97D9-4876-8386-40B4D58DD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53FC8F7-B17B-4481-9967-A64EF4E8D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AB75941-FCEC-422F-A3D7-BB6800C23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EFEF5BF-0CCA-4CAC-BC94-B4EDB0909A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681CA83-AA32-4637-94CF-A909F0993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3DAC644-371C-4D42-B176-517AE001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A9BA2FE-F693-4A3E-98A2-DB515EA1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056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C723F6-03A1-4FF2-97FD-780E4C189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AA0F20A-D2F7-4F4C-8B62-8CF799736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9068902-A066-4B7E-A664-2F71CA458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B2F990D-6354-48CA-A5BF-CE0970CA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9413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F655624-819B-4A6B-8382-E90738FDF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8A4F387-C9A1-417A-A19E-13D24103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8E4595F-C1F3-4687-B69E-485F929AA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055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FB483C-D0EE-48A8-A011-9AD16B0B0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A9420B-6573-4DE4-B519-E8716A47D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9444879-8A0E-4066-9C93-AA71404F3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D501E1F-F0BC-4722-9E31-6F1B1C0A7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8E51A5C-6FAB-42A3-9748-5D06BBA05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C7AEDA6-CF91-4B69-881C-7A452B29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5367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C528AC-A135-45A6-B5A7-36C6F5F2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AD381DC-04A3-49B9-8048-18B6485EA5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0FFFF1A-9698-4044-9E6E-BA1C5B842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98BA62A-0D6B-4F72-9493-2E8A8568B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37556B3-00AB-4EFA-8F19-192C1A1A6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16E4FD0-CA51-49B0-9602-F5FEA7097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944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151D0A-5145-46A0-8A61-B61DA812D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CEACDC7-585A-44FE-9395-A76C32678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66316DC-523E-40B4-B248-2F2479D62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277F807-4720-4B70-A54D-3A693331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C2C11C3-3341-47EF-81B1-9483A98AE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381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7238A335-6989-4B88-8E7F-3DC4092A85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B0628B0-CDB8-4E39-8BEF-00A6D6FAB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ACB8F34-43A6-4FD9-87A2-1828C06EF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A18D6EB-5F01-4A6E-A075-D490EFCFD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B54CF6C-58D0-4B38-A26A-98E7CABF0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2045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B35D404-3311-4A90-B4FC-A5458F6A7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EE3CAC0-C315-4014-B4CA-D2EBE6018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9934BA5-B467-4E57-AC83-0B719A5EB6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9DD9C-7CB7-4BDB-A6D7-B169C05E0828}" type="datetimeFigureOut">
              <a:rPr lang="pl-PL" smtClean="0"/>
              <a:t>04.04.2022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2360602-7048-4963-9450-1DE89C9D7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7D0D1C-F338-4D9B-B11B-2D75065B9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8C3E5-8EBB-4F1F-B6DA-B477969140E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6252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hyperlink" Target="https://www.polityka.pl/tygodnikpolityka/historia/1504810,1,gloria-pantelerii.read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Stanis%C5%82aw%C3%B3w_Voivodeship_(1918-1939).svg" TargetMode="External"/><Relationship Id="rId11" Type="http://schemas.openxmlformats.org/officeDocument/2006/relationships/image" Target="../media/image7.jpg"/><Relationship Id="rId5" Type="http://schemas.openxmlformats.org/officeDocument/2006/relationships/hyperlink" Target="http://cresoviana.blogspot.com/2013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plus.gazetalubuska.pl/ach-ta-woda-w-stanislawowie-wszystko-bylo-inne/ar/11690402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dkowianskimagazyn.pl/nr38/pszczelin.htm" TargetMode="External"/><Relationship Id="rId7" Type="http://schemas.openxmlformats.org/officeDocument/2006/relationships/image" Target="../media/image10.jpeg"/><Relationship Id="rId2" Type="http://schemas.openxmlformats.org/officeDocument/2006/relationships/hyperlink" Target="https://wydarzenia.interia.pl/raporty/raport-650-lat-uj/aktualnosci/news-odkryj-uniwersytet-jagiellonski-wirtualnie,nId,142442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hyperlink" Target="https://warsawconvention.pl/wp-content/uploads/2020/04/SGGW_20161118_0306.jpe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hyperlink" Target="https://pl.wikipedia.org/wiki/Krzy%C5%BC_Zas%C5%82ugi#/media/Plik:Krzyz-zaslugi_PRL_Polska.jpg" TargetMode="External"/><Relationship Id="rId7" Type="http://schemas.openxmlformats.org/officeDocument/2006/relationships/image" Target="../media/image17.png"/><Relationship Id="rId2" Type="http://schemas.openxmlformats.org/officeDocument/2006/relationships/hyperlink" Target="https://pl.wikipedia.org/wiki/Order_Odrodzenia_Polski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hyperlink" Target="https://pl.wikipedia.org/wiki/Medal_Komisji_Edukacji_Narodowej" TargetMode="External"/><Relationship Id="rId9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DF3493-4E30-4FFB-9CE6-E4FD58DA3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6744" y="2853594"/>
            <a:ext cx="6721856" cy="1150811"/>
          </a:xfrm>
        </p:spPr>
        <p:txBody>
          <a:bodyPr>
            <a:normAutofit fontScale="90000"/>
          </a:bodyPr>
          <a:lstStyle/>
          <a:p>
            <a:pPr algn="l"/>
            <a:r>
              <a:rPr lang="pl-PL" sz="4400" b="1" dirty="0"/>
              <a:t>Prof. dr hab. Leszek </a:t>
            </a:r>
            <a:r>
              <a:rPr lang="pl-PL" sz="4400" b="1" dirty="0" err="1"/>
              <a:t>Kuszelewski</a:t>
            </a:r>
            <a:br>
              <a:rPr lang="pl-PL" sz="4400" dirty="0"/>
            </a:br>
            <a:r>
              <a:rPr lang="pl-PL" sz="4000" dirty="0"/>
              <a:t>(13. 11. 1922- 12. 07. 1999)</a:t>
            </a:r>
            <a:endParaRPr lang="pl-PL" sz="44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CE32B2D-E902-406E-B3E4-9C9A9ED34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856" y="1614486"/>
            <a:ext cx="281940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31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26EC8B-48CD-4F2F-B5C2-835FE436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Miejsce urodzin</a:t>
            </a:r>
            <a:br>
              <a:rPr lang="pl-PL" dirty="0"/>
            </a:br>
            <a:r>
              <a:rPr lang="pl-PL" dirty="0"/>
              <a:t>Stanisławów – Kresy II RP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9B54D78-9368-45BD-AEF4-B1803AD0DFA0}"/>
              </a:ext>
            </a:extLst>
          </p:cNvPr>
          <p:cNvSpPr txBox="1"/>
          <p:nvPr/>
        </p:nvSpPr>
        <p:spPr>
          <a:xfrm>
            <a:off x="8370327" y="4694772"/>
            <a:ext cx="429370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7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92728F5-4EEC-43D0-B131-0DE34F016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3" y="496886"/>
            <a:ext cx="1178297" cy="119380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3CF4D79-60F0-4358-954F-BD2302AE1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469" y="1833680"/>
            <a:ext cx="3036119" cy="22762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EFB6C837-9398-4291-9E0A-71D9737F327B}"/>
              </a:ext>
            </a:extLst>
          </p:cNvPr>
          <p:cNvSpPr txBox="1"/>
          <p:nvPr/>
        </p:nvSpPr>
        <p:spPr>
          <a:xfrm>
            <a:off x="564045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94125A1-28BE-49CA-BA6E-0CF92D5449CC}"/>
              </a:ext>
            </a:extLst>
          </p:cNvPr>
          <p:cNvSpPr txBox="1"/>
          <p:nvPr/>
        </p:nvSpPr>
        <p:spPr>
          <a:xfrm>
            <a:off x="5640456" y="307787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112E7FD-D2C0-4096-A84A-AC535DD0DC78}"/>
              </a:ext>
            </a:extLst>
          </p:cNvPr>
          <p:cNvSpPr txBox="1"/>
          <p:nvPr/>
        </p:nvSpPr>
        <p:spPr>
          <a:xfrm>
            <a:off x="7861182" y="5631101"/>
            <a:ext cx="37077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https://plus.gazetalubuska.pl/ach-ta-woda-w-stanislawowie-wszystko-bylo-inne/ar/11690402</a:t>
            </a:r>
            <a:r>
              <a:rPr lang="pl-PL" sz="700" dirty="0"/>
              <a:t>; </a:t>
            </a:r>
            <a:r>
              <a:rPr lang="pl-PL" sz="7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http://cresoviana.blogspot.com/2013/</a:t>
            </a:r>
            <a:r>
              <a:rPr lang="pl-PL" sz="700" dirty="0"/>
              <a:t>; </a:t>
            </a:r>
            <a:r>
              <a:rPr lang="pl-PL" sz="7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https://commons.wikimedia.org/wiki/File:Stanis%C5%82aw%C3%B3w_Voivodeship_(1918-1939).svg</a:t>
            </a:r>
            <a:r>
              <a:rPr lang="pl-PL" sz="700" dirty="0"/>
              <a:t>; </a:t>
            </a:r>
            <a:r>
              <a:rPr lang="pl-PL" sz="7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https://www.polityka.pl/tygodnikpolityka/historia/1504810,1,gloria-pantelerii.read</a:t>
            </a:r>
            <a:r>
              <a:rPr lang="pl-PL" sz="700" dirty="0"/>
              <a:t>; https://niezlomni.com/nalezalo-do-najbardziej-polskich-wojewodztw-ii-rp-dzis-polacy-sa-tam-przesladowani-88-lat-temu-zostalo-utworzone-wojewodztwo-wilenskie/;</a:t>
            </a:r>
          </a:p>
          <a:p>
            <a:endParaRPr lang="pl-PL" sz="800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F9059FA1-C318-4FB0-922A-27F7AF07AD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535" y="1740110"/>
            <a:ext cx="3536306" cy="2410787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A829E6C8-609E-490D-A90F-17128E189A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963" y="4200320"/>
            <a:ext cx="3603878" cy="235809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11E8DFBA-1D54-44E3-B0B6-3350EAEB23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3387" y="4273083"/>
            <a:ext cx="3658939" cy="2212569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E0A515E2-5A7F-4C5A-9E47-AE92A46F23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182" y="1740110"/>
            <a:ext cx="3467363" cy="3529614"/>
          </a:xfrm>
          <a:prstGeom prst="rect">
            <a:avLst/>
          </a:prstGeom>
        </p:spPr>
      </p:pic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11A0473B-4054-4B04-9972-80760749DE05}"/>
              </a:ext>
            </a:extLst>
          </p:cNvPr>
          <p:cNvCxnSpPr>
            <a:cxnSpLocks/>
          </p:cNvCxnSpPr>
          <p:nvPr/>
        </p:nvCxnSpPr>
        <p:spPr>
          <a:xfrm flipV="1">
            <a:off x="7622326" y="4758922"/>
            <a:ext cx="2755126" cy="59328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524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1ED693-41C1-47EF-B06D-3AF5E53D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874"/>
            <a:ext cx="10515600" cy="944996"/>
          </a:xfrm>
        </p:spPr>
        <p:txBody>
          <a:bodyPr>
            <a:normAutofit/>
          </a:bodyPr>
          <a:lstStyle/>
          <a:p>
            <a:r>
              <a:rPr lang="pl-PL" sz="3200" b="1" dirty="0"/>
              <a:t>Prof. dr hab. Leszek </a:t>
            </a:r>
            <a:r>
              <a:rPr lang="pl-PL" sz="3200" b="1" dirty="0" err="1"/>
              <a:t>Kuszelewski</a:t>
            </a:r>
            <a:endParaRPr lang="pl-PL" sz="32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3939B1-8E4E-4135-8912-68E2654C3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0" y="1087870"/>
            <a:ext cx="6769100" cy="5245100"/>
          </a:xfrm>
        </p:spPr>
        <p:txBody>
          <a:bodyPr>
            <a:normAutofit/>
          </a:bodyPr>
          <a:lstStyle/>
          <a:p>
            <a:pPr algn="just"/>
            <a:r>
              <a:rPr lang="pl-PL" sz="2400" dirty="0"/>
              <a:t>1949 – studia magisterskie na Wydziale Rolniczym Uniwersytetu Jagiellońskiego</a:t>
            </a:r>
          </a:p>
          <a:p>
            <a:pPr algn="just"/>
            <a:r>
              <a:rPr lang="pl-PL" sz="2400" dirty="0"/>
              <a:t>1950-1957 – wykładowca w Instytucie Kształcenia Nauczycieli Szkół Rolniczych w </a:t>
            </a:r>
            <a:r>
              <a:rPr lang="pl-PL" sz="2400" dirty="0" err="1"/>
              <a:t>Pszczelinie</a:t>
            </a:r>
            <a:r>
              <a:rPr lang="pl-PL" sz="2400" dirty="0"/>
              <a:t>; studia doktoranckie w SGGW w Warszawie</a:t>
            </a:r>
          </a:p>
          <a:p>
            <a:pPr algn="just"/>
            <a:r>
              <a:rPr lang="pl-PL" sz="2400" dirty="0"/>
              <a:t>1957 – stopień naukowy doktora </a:t>
            </a:r>
          </a:p>
          <a:p>
            <a:pPr algn="just"/>
            <a:r>
              <a:rPr lang="pl-PL" sz="2400" dirty="0"/>
              <a:t>1962 – stopień doktora habilitowanego</a:t>
            </a:r>
          </a:p>
          <a:p>
            <a:pPr algn="just"/>
            <a:r>
              <a:rPr lang="pl-PL" sz="2400" dirty="0"/>
              <a:t>1963 – docent etatowy Katedry Chemii Rolniczej; członek Komitetu Gleboznawstwa i Chemii Rolnej PAN</a:t>
            </a:r>
          </a:p>
          <a:p>
            <a:pPr algn="just"/>
            <a:r>
              <a:rPr lang="pl-PL" sz="2400" dirty="0"/>
              <a:t>1969 – tytuł profesora nadzwyczajnego</a:t>
            </a:r>
          </a:p>
          <a:p>
            <a:pPr algn="just"/>
            <a:r>
              <a:rPr lang="pl-PL" sz="2400" dirty="0"/>
              <a:t>1978 – tytuł profesora zwyczajnego</a:t>
            </a:r>
          </a:p>
          <a:p>
            <a:pPr algn="just"/>
            <a:endParaRPr lang="pl-PL" sz="24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EFDBBF6-2D24-4E67-B6B5-6270841E55A7}"/>
              </a:ext>
            </a:extLst>
          </p:cNvPr>
          <p:cNvSpPr txBox="1"/>
          <p:nvPr/>
        </p:nvSpPr>
        <p:spPr>
          <a:xfrm>
            <a:off x="8036361" y="6036974"/>
            <a:ext cx="2994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https://wydarzenia.interia.pl/raporty/raport-650-lat-uj/aktualnosci/news-odkryj-uniwersytet-jagiellonski-wirtualnie,nId,1424422</a:t>
            </a:r>
            <a:r>
              <a:rPr lang="pl-PL" sz="800" dirty="0"/>
              <a:t>; </a:t>
            </a:r>
            <a:r>
              <a:rPr lang="pl-PL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https://www.podkowianskimagazyn.pl/nr38/pszczelin.htm</a:t>
            </a:r>
            <a:r>
              <a:rPr lang="pl-PL" sz="800" dirty="0"/>
              <a:t>; </a:t>
            </a:r>
            <a:r>
              <a:rPr lang="pl-PL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https://warsawconvention.pl/wp-content/uploads/2020/04/SGGW_20161118_0306.jpeg</a:t>
            </a:r>
            <a:r>
              <a:rPr lang="pl-PL" sz="800" dirty="0"/>
              <a:t> </a:t>
            </a:r>
          </a:p>
        </p:txBody>
      </p:sp>
      <p:pic>
        <p:nvPicPr>
          <p:cNvPr id="1028" name="Picture 4" descr="https://www.podkowianskimagazyn.pl/obrazki38/pmk-29.jpg">
            <a:extLst>
              <a:ext uri="{FF2B5EF4-FFF2-40B4-BE49-F238E27FC236}">
                <a16:creationId xmlns:a16="http://schemas.microsoft.com/office/drawing/2014/main" id="{DD1D0F2A-6E98-48BA-9E0E-030A0B7CC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399" y="1944128"/>
            <a:ext cx="2379671" cy="260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ollegium Novum /UJ /materiały promocyjne">
            <a:extLst>
              <a:ext uri="{FF2B5EF4-FFF2-40B4-BE49-F238E27FC236}">
                <a16:creationId xmlns:a16="http://schemas.microsoft.com/office/drawing/2014/main" id="{764F6D51-5C5B-470F-8D01-DFCBF65D2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530" y="575732"/>
            <a:ext cx="2865770" cy="176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1A65F4D-AD91-4B70-BC32-F8D654AC7B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399" y="4357980"/>
            <a:ext cx="2379671" cy="158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39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1ED693-41C1-47EF-B06D-3AF5E53D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585" y="447567"/>
            <a:ext cx="10515600" cy="1325563"/>
          </a:xfrm>
        </p:spPr>
        <p:txBody>
          <a:bodyPr>
            <a:normAutofit/>
          </a:bodyPr>
          <a:lstStyle/>
          <a:p>
            <a:r>
              <a:rPr lang="pl-PL" sz="2800" b="1" dirty="0"/>
              <a:t>Prof. dr hab. Leszek </a:t>
            </a:r>
            <a:r>
              <a:rPr lang="pl-PL" sz="2800" b="1" dirty="0" err="1"/>
              <a:t>Kuszelewski</a:t>
            </a:r>
            <a:br>
              <a:rPr lang="pl-PL" sz="2800" dirty="0"/>
            </a:br>
            <a:r>
              <a:rPr lang="pl-PL" sz="2400" b="1" dirty="0"/>
              <a:t>Pracownik SGGW</a:t>
            </a:r>
            <a:endParaRPr lang="pl-PL" sz="28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3939B1-8E4E-4135-8912-68E2654C3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934" y="1773130"/>
            <a:ext cx="6184392" cy="4719745"/>
          </a:xfrm>
        </p:spPr>
        <p:txBody>
          <a:bodyPr>
            <a:normAutofit lnSpcReduction="10000"/>
          </a:bodyPr>
          <a:lstStyle/>
          <a:p>
            <a:r>
              <a:rPr lang="pl-PL" sz="2100" dirty="0"/>
              <a:t>1956 – pracownik Katedry Chemii Rolniczej SGGW w Warszawie</a:t>
            </a:r>
          </a:p>
          <a:p>
            <a:r>
              <a:rPr lang="pl-PL" sz="2100" dirty="0"/>
              <a:t>1964-1969 – Prodziekan Wydziału Rolniczego</a:t>
            </a:r>
          </a:p>
          <a:p>
            <a:r>
              <a:rPr lang="pl-PL" sz="2100" dirty="0"/>
              <a:t>1960-1970 –</a:t>
            </a:r>
            <a:r>
              <a:rPr lang="pl-PL" sz="2100" i="1" dirty="0"/>
              <a:t> </a:t>
            </a:r>
            <a:r>
              <a:rPr lang="pl-PL" sz="2100" dirty="0"/>
              <a:t>Zastępca Dyrektora Instytutu Gleboznawstwa i Chemii Rolnej</a:t>
            </a:r>
            <a:endParaRPr lang="pl-PL" sz="2100" i="1" dirty="0"/>
          </a:p>
          <a:p>
            <a:r>
              <a:rPr lang="pl-PL" sz="2100" dirty="0"/>
              <a:t>1966 – Kierownik Zakładu Organizacji i Techniki Nawożenia Roślin</a:t>
            </a:r>
          </a:p>
          <a:p>
            <a:r>
              <a:rPr lang="pl-PL" sz="2100" dirty="0"/>
              <a:t>1969-1972 – Dziekan Wydziału Rolniczego; organizator punktów konsultacyjnych Zaocznego Studium Zawodowego w Białymstoku i Widzewie</a:t>
            </a:r>
          </a:p>
          <a:p>
            <a:r>
              <a:rPr lang="pl-PL" sz="2100" dirty="0"/>
              <a:t>1971-1977 Zastępca Dyrektora Instytutu Chemii i Chemii Rolnej</a:t>
            </a:r>
          </a:p>
          <a:p>
            <a:r>
              <a:rPr lang="pl-PL" sz="2100" dirty="0"/>
              <a:t>1970-1982 – Kierownik Zakładu Chemii Rolniczej</a:t>
            </a:r>
          </a:p>
          <a:p>
            <a:r>
              <a:rPr lang="pl-PL" sz="2100" dirty="0"/>
              <a:t>1972-1975 Prorektor SGGW w Warszawie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F96CF35-FBFC-4273-8B9F-FA7A9BC09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001" y="1773129"/>
            <a:ext cx="3579021" cy="454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16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1ED693-41C1-47EF-B06D-3AF5E53DF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/>
              <a:t>Prof. dr hab. Leszek </a:t>
            </a:r>
            <a:r>
              <a:rPr lang="pl-PL" sz="2800" b="1" dirty="0" err="1"/>
              <a:t>Kuszelewski</a:t>
            </a:r>
            <a:br>
              <a:rPr lang="pl-PL" sz="2800" b="1" dirty="0"/>
            </a:br>
            <a:r>
              <a:rPr lang="pl-PL" sz="2400" b="1" dirty="0"/>
              <a:t>Chemik rolny</a:t>
            </a:r>
            <a:endParaRPr lang="pl-PL" sz="28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3939B1-8E4E-4135-8912-68E2654C3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51" y="1462684"/>
            <a:ext cx="5425440" cy="4613339"/>
          </a:xfrm>
        </p:spPr>
        <p:txBody>
          <a:bodyPr>
            <a:normAutofit fontScale="92500" lnSpcReduction="10000"/>
          </a:bodyPr>
          <a:lstStyle/>
          <a:p>
            <a:r>
              <a:rPr lang="pl-PL" sz="1900" dirty="0"/>
              <a:t>1956 – zatrudnienie w Katedrze Chemii Rolniczej SGGW w Warszawie</a:t>
            </a:r>
          </a:p>
          <a:p>
            <a:r>
              <a:rPr lang="pl-PL" sz="1900" dirty="0"/>
              <a:t>1957 – praca doktorska </a:t>
            </a:r>
            <a:r>
              <a:rPr lang="pl-PL" sz="1900" i="1" dirty="0"/>
              <a:t>Wpływ sposobu umieszczania obornika w glebie na plonowanie ziemniaków</a:t>
            </a:r>
          </a:p>
          <a:p>
            <a:r>
              <a:rPr lang="pl-PL" sz="1900" dirty="0"/>
              <a:t>1962 – rozprawa habilitacyjna </a:t>
            </a:r>
            <a:r>
              <a:rPr lang="pl-PL" sz="1900" i="1" dirty="0"/>
              <a:t>Studia nad stosowaniem obornika</a:t>
            </a:r>
          </a:p>
          <a:p>
            <a:r>
              <a:rPr lang="pl-PL" sz="1900" dirty="0"/>
              <a:t>1964-1969 – Prodziekan Wydziału Rolniczego</a:t>
            </a:r>
            <a:r>
              <a:rPr lang="pl-PL" sz="1900" i="1" dirty="0"/>
              <a:t> </a:t>
            </a:r>
          </a:p>
          <a:p>
            <a:pPr algn="just"/>
            <a:r>
              <a:rPr lang="pl-PL" sz="1900" dirty="0"/>
              <a:t>1966 – Kierownik Zakładu Organizacji i Techniki Nawożenia Roślin</a:t>
            </a:r>
          </a:p>
          <a:p>
            <a:r>
              <a:rPr lang="pl-PL" sz="1900" dirty="0"/>
              <a:t>1969-1972 – Dziekan Wydziału Rolniczego; organizator punktów konsultacyjnych Zaocznego Studium Zawodowego w Widzewie i Białymstoku</a:t>
            </a:r>
          </a:p>
          <a:p>
            <a:r>
              <a:rPr lang="pl-PL" sz="1900" dirty="0"/>
              <a:t>1970-1982 – Kierownik Zakładu Chemii Rolniczej; Zastępca Dyrektora Instytutu Gleboznawstwa i Chemii Rolnej</a:t>
            </a:r>
          </a:p>
          <a:p>
            <a:r>
              <a:rPr lang="pl-PL" sz="1900" dirty="0"/>
              <a:t>1972-1975 Prorektor SGGW w Warszawie</a:t>
            </a:r>
          </a:p>
          <a:p>
            <a:endParaRPr lang="pl-PL" sz="2000" dirty="0"/>
          </a:p>
          <a:p>
            <a:endParaRPr lang="pl-PL" sz="2000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C6A7EBA-B213-4690-92AA-33CE78582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592" y="1690688"/>
            <a:ext cx="5544629" cy="415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6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1ED693-41C1-47EF-B06D-3AF5E53D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91" y="0"/>
            <a:ext cx="10515600" cy="1325563"/>
          </a:xfrm>
        </p:spPr>
        <p:txBody>
          <a:bodyPr>
            <a:normAutofit/>
          </a:bodyPr>
          <a:lstStyle/>
          <a:p>
            <a:r>
              <a:rPr lang="pl-PL" sz="2800" b="1" dirty="0"/>
              <a:t>Prof. dr hab. Leszek </a:t>
            </a:r>
            <a:r>
              <a:rPr lang="pl-PL" sz="2800" b="1" dirty="0" err="1"/>
              <a:t>Kuszelewski</a:t>
            </a:r>
            <a:br>
              <a:rPr lang="pl-PL" sz="2800" b="1" dirty="0"/>
            </a:br>
            <a:r>
              <a:rPr lang="pl-PL" sz="2000" b="1" dirty="0"/>
              <a:t>zainteresowania naukowe i osiągnięcia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3939B1-8E4E-4135-8912-68E2654C3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51" y="1462684"/>
            <a:ext cx="5425440" cy="461333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pl-PL" sz="1900" dirty="0"/>
              <a:t>Produkcja, właściwości i wpływ obornika i gnojowicy na plony i skład chemiczny roślin oraz właściwości gleby</a:t>
            </a:r>
          </a:p>
          <a:p>
            <a:pPr algn="just"/>
            <a:r>
              <a:rPr lang="pl-PL" sz="1900" dirty="0"/>
              <a:t>Studia nad sposobem i efektywnością nawożenia dużymi dawkami nawozów mineralnych i współdziałaniem nawożenia mineralnego i organicznego</a:t>
            </a:r>
          </a:p>
          <a:p>
            <a:pPr algn="just"/>
            <a:r>
              <a:rPr lang="pl-PL" sz="1900" dirty="0"/>
              <a:t>Wpływ zróżnicowanego nawożenia mineralnego na równowagę jonową w roślinach i glebie</a:t>
            </a:r>
          </a:p>
          <a:p>
            <a:pPr algn="just"/>
            <a:r>
              <a:rPr lang="pl-PL" sz="1900" dirty="0"/>
              <a:t>Produkcja biogazu metodą fermentacji metanowej gnojowicy </a:t>
            </a:r>
          </a:p>
          <a:p>
            <a:pPr algn="just"/>
            <a:endParaRPr lang="pl-PL" sz="1900" dirty="0"/>
          </a:p>
          <a:p>
            <a:pPr algn="just"/>
            <a:r>
              <a:rPr lang="pl-PL" sz="1900" dirty="0"/>
              <a:t>116 prac naukowych</a:t>
            </a:r>
          </a:p>
          <a:p>
            <a:pPr algn="just"/>
            <a:r>
              <a:rPr lang="pl-PL" sz="1900" dirty="0"/>
              <a:t>67 opracowań popularno-naukowych</a:t>
            </a:r>
          </a:p>
          <a:p>
            <a:pPr algn="just"/>
            <a:r>
              <a:rPr lang="pl-PL" sz="1900" dirty="0"/>
              <a:t>32 książki, skrypty, podręczniki</a:t>
            </a:r>
          </a:p>
          <a:p>
            <a:pPr algn="just"/>
            <a:r>
              <a:rPr lang="pl-PL" sz="1900" dirty="0"/>
              <a:t>130 programów radiowych i telewizyjnych</a:t>
            </a:r>
          </a:p>
          <a:p>
            <a:pPr algn="just"/>
            <a:r>
              <a:rPr lang="pl-PL" sz="1900" dirty="0"/>
              <a:t>120 prac magisterskich</a:t>
            </a:r>
          </a:p>
          <a:p>
            <a:pPr algn="just"/>
            <a:r>
              <a:rPr lang="pl-PL" sz="1900" dirty="0"/>
              <a:t>5 prac doktorskich (promotor)</a:t>
            </a:r>
          </a:p>
          <a:p>
            <a:pPr algn="just"/>
            <a:r>
              <a:rPr lang="pl-PL" sz="1900" dirty="0"/>
              <a:t>40 rozpraw doktorskich i habilitacyjnych (recenzent i opiniodawca)</a:t>
            </a:r>
          </a:p>
          <a:p>
            <a:endParaRPr lang="pl-PL" sz="2000" dirty="0"/>
          </a:p>
          <a:p>
            <a:endParaRPr lang="pl-PL" sz="20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E55ED0C-1D7D-452D-8C3C-23EF29877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7" y="299768"/>
            <a:ext cx="4134293" cy="255882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4BF086F-70D3-4809-BAFB-6C7F60BA6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07" y="4206680"/>
            <a:ext cx="2088411" cy="134441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8543E57-AA2E-4666-84C1-4A208D45E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941" y="4945463"/>
            <a:ext cx="1867859" cy="1211264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E24646CA-2C72-493F-88B5-D63040239EA5}"/>
              </a:ext>
            </a:extLst>
          </p:cNvPr>
          <p:cNvSpPr txBox="1"/>
          <p:nvPr/>
        </p:nvSpPr>
        <p:spPr>
          <a:xfrm>
            <a:off x="6724206" y="3006192"/>
            <a:ext cx="516742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/>
              <a:t>1954 – założyciel pola doświadczalnego  Katedry Chemii Rolniczej w RZD Krobów (pod kier. Prof. Górskiego)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/>
              <a:t>1960 – założyciel pola doświadczalnego Katedry Chemii Rolniczej w RZD Obory-Wilanów (pole w Łyczynie)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92464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1ED693-41C1-47EF-B06D-3AF5E53D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91" y="0"/>
            <a:ext cx="10515600" cy="1325563"/>
          </a:xfrm>
        </p:spPr>
        <p:txBody>
          <a:bodyPr>
            <a:normAutofit/>
          </a:bodyPr>
          <a:lstStyle/>
          <a:p>
            <a:r>
              <a:rPr lang="pl-PL" sz="2400" b="1" dirty="0"/>
              <a:t>Prof. dr hab. Leszek </a:t>
            </a:r>
            <a:r>
              <a:rPr lang="pl-PL" sz="2400" b="1" dirty="0" err="1"/>
              <a:t>Kuszelewski</a:t>
            </a:r>
            <a:br>
              <a:rPr lang="pl-PL" sz="2400" b="1" dirty="0"/>
            </a:br>
            <a:r>
              <a:rPr lang="pl-PL" sz="1800" b="1" dirty="0"/>
              <a:t>działalność organizacyjna i społeczna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3939B1-8E4E-4135-8912-68E2654C3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26" y="1325563"/>
            <a:ext cx="4669465" cy="511776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l-PL" sz="2000" dirty="0"/>
              <a:t>1976 – Członek Komitetu Głównego oraz Przewodniczący Komitetu Okręgowego Olimpiady Wiedzy i Umiejętności Rolniczych</a:t>
            </a:r>
          </a:p>
          <a:p>
            <a:pPr algn="just"/>
            <a:r>
              <a:rPr lang="pl-PL" sz="2000" dirty="0"/>
              <a:t>1997 – Pełnomocnik JM Rektora SGGW ds. konkursu </a:t>
            </a:r>
            <a:r>
              <a:rPr lang="pl-PL" sz="2000" i="1" dirty="0"/>
              <a:t>Jak zreformować gospodarstwo mojego ojca </a:t>
            </a:r>
            <a:r>
              <a:rPr lang="pl-PL" sz="2000" dirty="0"/>
              <a:t>(współpraca SGGW i Fundacji im. Schumana</a:t>
            </a:r>
          </a:p>
          <a:p>
            <a:pPr algn="just"/>
            <a:r>
              <a:rPr lang="pl-PL" sz="2000" dirty="0"/>
              <a:t>Członek PTG</a:t>
            </a:r>
          </a:p>
          <a:p>
            <a:pPr algn="just"/>
            <a:r>
              <a:rPr lang="pl-PL" sz="2000" dirty="0"/>
              <a:t>Rzeczoznawca SITR</a:t>
            </a:r>
          </a:p>
          <a:p>
            <a:pPr algn="just"/>
            <a:r>
              <a:rPr lang="pl-PL" sz="2000" dirty="0"/>
              <a:t>Przewodniczący ZNP w SGGW w Warszawie</a:t>
            </a:r>
          </a:p>
          <a:p>
            <a:pPr algn="just"/>
            <a:r>
              <a:rPr lang="pl-PL" sz="2000" dirty="0"/>
              <a:t>Przewodniczący Zespołu Dydaktycznego Wydziałów Rolniczych Akademii Rolniczych przy </a:t>
            </a:r>
            <a:r>
              <a:rPr lang="pl-PL" sz="2000" dirty="0" err="1"/>
              <a:t>MNSWiT</a:t>
            </a:r>
            <a:endParaRPr lang="pl-PL" sz="2000" dirty="0"/>
          </a:p>
          <a:p>
            <a:pPr algn="just"/>
            <a:r>
              <a:rPr lang="pl-PL" sz="2000" dirty="0"/>
              <a:t>Przewodniczący Krajowej Komisji Kwalifikacyjnej Nauczycieli Szkolnictwa Rolniczego</a:t>
            </a:r>
          </a:p>
          <a:p>
            <a:pPr algn="just"/>
            <a:r>
              <a:rPr lang="pl-PL" sz="2000" dirty="0"/>
              <a:t>Członek Rady Naukowo-Technicznej przy Ministerstwie Rolnictwa</a:t>
            </a:r>
          </a:p>
          <a:p>
            <a:pPr algn="just"/>
            <a:endParaRPr lang="pl-PL" sz="2000" dirty="0"/>
          </a:p>
          <a:p>
            <a:pPr algn="just"/>
            <a:endParaRPr lang="pl-PL" sz="2000" dirty="0"/>
          </a:p>
          <a:p>
            <a:pPr algn="just"/>
            <a:endParaRPr lang="pl-PL" sz="20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D0EA24F-AEA7-4F8A-84CF-1883B60DFA53}"/>
              </a:ext>
            </a:extLst>
          </p:cNvPr>
          <p:cNvSpPr txBox="1"/>
          <p:nvPr/>
        </p:nvSpPr>
        <p:spPr>
          <a:xfrm>
            <a:off x="6626299" y="6314911"/>
            <a:ext cx="52312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https://pl.wikipedia.org/wiki/Order_Odrodzenia_Polski</a:t>
            </a:r>
            <a:r>
              <a:rPr lang="pl-PL" sz="700" dirty="0"/>
              <a:t>; </a:t>
            </a:r>
            <a:r>
              <a:rPr lang="pl-PL" sz="7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https://pl.wikipedia.org/wiki/Krzy%C5%BC_Zas%C5%82ugi#/media/Plik:Krzyz-zaslugi_PRL_Polska.jpg</a:t>
            </a:r>
            <a:r>
              <a:rPr lang="pl-PL" sz="700" dirty="0"/>
              <a:t>; </a:t>
            </a:r>
            <a:r>
              <a:rPr lang="pl-PL" sz="7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https://pl.wikipedia.org/wiki/Medal_Komisji_Edukacji_Narodowej</a:t>
            </a:r>
            <a:r>
              <a:rPr lang="pl-PL" sz="700" dirty="0"/>
              <a:t>;; https://www.sggw.edu.pl/strona-glowna/informacje-praktyczne/materialy-do-pobrania/identyfikacja-wizualna-sggw/;</a:t>
            </a:r>
          </a:p>
        </p:txBody>
      </p:sp>
      <p:pic>
        <p:nvPicPr>
          <p:cNvPr id="2052" name="Picture 4" descr="Awers">
            <a:extLst>
              <a:ext uri="{FF2B5EF4-FFF2-40B4-BE49-F238E27FC236}">
                <a16:creationId xmlns:a16="http://schemas.microsoft.com/office/drawing/2014/main" id="{760133AE-1A66-4B3F-876C-EC056355D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897" y="3464821"/>
            <a:ext cx="1005650" cy="245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0B36116-A60D-4D56-A5A7-42F8F71E2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2538" y="3474166"/>
            <a:ext cx="2117149" cy="2724217"/>
          </a:xfrm>
          <a:prstGeom prst="rect">
            <a:avLst/>
          </a:prstGeom>
          <a:effectLst>
            <a:outerShdw dir="5400000" algn="ctr" rotWithShape="0">
              <a:srgbClr val="000000">
                <a:alpha val="72000"/>
              </a:srgbClr>
            </a:outerShdw>
          </a:effectLst>
        </p:spPr>
      </p:pic>
      <p:pic>
        <p:nvPicPr>
          <p:cNvPr id="2054" name="Picture 6" descr="Awers">
            <a:extLst>
              <a:ext uri="{FF2B5EF4-FFF2-40B4-BE49-F238E27FC236}">
                <a16:creationId xmlns:a16="http://schemas.microsoft.com/office/drawing/2014/main" id="{6A6AC55B-F349-4DB4-8AB9-FFF3DC2FF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212" y="3465497"/>
            <a:ext cx="923603" cy="248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1EA34F6-9781-459C-9B64-91A87F9E95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100000"/>
                    </a14:imgEffect>
                    <a14:imgEffect>
                      <a14:brightnessContrast bright="43000" contras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51480" y="4464252"/>
            <a:ext cx="1569997" cy="1623286"/>
          </a:xfrm>
          <a:prstGeom prst="rect">
            <a:avLst/>
          </a:prstGeom>
          <a:solidFill>
            <a:schemeClr val="bg1"/>
          </a:solidFill>
          <a:effectLst>
            <a:glow rad="127000">
              <a:schemeClr val="accent1">
                <a:alpha val="0"/>
              </a:schemeClr>
            </a:glow>
            <a:outerShdw dist="50800" dir="54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16" name="Symbol zastępczy zawartości 2">
            <a:extLst>
              <a:ext uri="{FF2B5EF4-FFF2-40B4-BE49-F238E27FC236}">
                <a16:creationId xmlns:a16="http://schemas.microsoft.com/office/drawing/2014/main" id="{D52FC093-E5DD-4354-9941-F6AADDD247B9}"/>
              </a:ext>
            </a:extLst>
          </p:cNvPr>
          <p:cNvSpPr txBox="1">
            <a:spLocks/>
          </p:cNvSpPr>
          <p:nvPr/>
        </p:nvSpPr>
        <p:spPr>
          <a:xfrm>
            <a:off x="6276033" y="770462"/>
            <a:ext cx="4669465" cy="229873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l-PL" sz="2200" dirty="0"/>
              <a:t>Najważniejsze odznaczenia:</a:t>
            </a:r>
          </a:p>
          <a:p>
            <a:pPr algn="just"/>
            <a:r>
              <a:rPr lang="pl-PL" sz="2200" dirty="0"/>
              <a:t>Krzyż Kawalerski Orderu Odrodzenia Polski</a:t>
            </a:r>
          </a:p>
          <a:p>
            <a:pPr algn="just"/>
            <a:r>
              <a:rPr lang="pl-PL" sz="2200" dirty="0"/>
              <a:t>Złoty Krzyż Zasługi</a:t>
            </a:r>
          </a:p>
          <a:p>
            <a:pPr algn="just"/>
            <a:r>
              <a:rPr lang="pl-PL" sz="2200" dirty="0"/>
              <a:t>Medal Komisji Edukacji Narodowej</a:t>
            </a:r>
          </a:p>
          <a:p>
            <a:pPr algn="just"/>
            <a:r>
              <a:rPr lang="pl-PL" sz="2200" dirty="0"/>
              <a:t>Odznaczenia: Za zasługi dla SGGW, Złota Odznaka ZNP, Za zasługi dla Województwa Warszawskiego</a:t>
            </a:r>
            <a:endParaRPr lang="pl-PL" sz="1800" dirty="0"/>
          </a:p>
          <a:p>
            <a:pPr algn="just"/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9420572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719</Words>
  <Application>Microsoft Office PowerPoint</Application>
  <PresentationFormat>Panoramiczny</PresentationFormat>
  <Paragraphs>61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Motyw pakietu Office</vt:lpstr>
      <vt:lpstr>Prof. dr hab. Leszek Kuszelewski (13. 11. 1922- 12. 07. 1999)</vt:lpstr>
      <vt:lpstr>Miejsce urodzin Stanisławów – Kresy II RP</vt:lpstr>
      <vt:lpstr>Prof. dr hab. Leszek Kuszelewski</vt:lpstr>
      <vt:lpstr>Prof. dr hab. Leszek Kuszelewski Pracownik SGGW</vt:lpstr>
      <vt:lpstr>Prof. dr hab. Leszek Kuszelewski Chemik rolny</vt:lpstr>
      <vt:lpstr>Prof. dr hab. Leszek Kuszelewski zainteresowania naukowe i osiągnięcia</vt:lpstr>
      <vt:lpstr>Prof. dr hab. Leszek Kuszelewski działalność organizacyjna i społeczna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Prof. dr hab. Leszek Kuszelewski</dc:title>
  <dc:creator>Tomasz Sosulski</dc:creator>
  <cp:lastModifiedBy>Tomasz Sosulski</cp:lastModifiedBy>
  <cp:revision>51</cp:revision>
  <dcterms:created xsi:type="dcterms:W3CDTF">2022-01-08T09:45:37Z</dcterms:created>
  <dcterms:modified xsi:type="dcterms:W3CDTF">2022-04-04T11:27:47Z</dcterms:modified>
</cp:coreProperties>
</file>